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79" r:id="rId26"/>
    <p:sldId id="280" r:id="rId27"/>
    <p:sldId id="281" r:id="rId28"/>
    <p:sldId id="282" r:id="rId29"/>
    <p:sldId id="28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02" d="100"/>
          <a:sy n="102"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840A1-9FDC-478F-9533-D7745B68D88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5BBA650-33EC-479C-A878-71ED5DED9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9226FB9-F573-4E20-85BE-C576CB125E45}"/>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5" name="Fußzeilenplatzhalter 4">
            <a:extLst>
              <a:ext uri="{FF2B5EF4-FFF2-40B4-BE49-F238E27FC236}">
                <a16:creationId xmlns:a16="http://schemas.microsoft.com/office/drawing/2014/main" id="{8D903B0A-D226-492A-9CDD-67CDA4A3EB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EFED82-5ED0-4645-8A9B-D50A20C8C593}"/>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337006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C142F-159B-47BA-9444-1709FE995BB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B4932A7-1327-40D7-8A11-FAF1B8FD1F8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FC3626-D756-4959-998A-F1A67849C8E0}"/>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5" name="Fußzeilenplatzhalter 4">
            <a:extLst>
              <a:ext uri="{FF2B5EF4-FFF2-40B4-BE49-F238E27FC236}">
                <a16:creationId xmlns:a16="http://schemas.microsoft.com/office/drawing/2014/main" id="{FEC0228E-172B-4BB4-B435-753E2D88D9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2C5CC4-E1A4-49E6-98C4-D6CAC160A787}"/>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305094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A81CA16-AA55-48FC-9C6A-6917A31013D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2FEEFAE-ACD5-407E-9597-4A238AE6377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B604C2-A6F0-4C72-8434-7F59D1E498DB}"/>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5" name="Fußzeilenplatzhalter 4">
            <a:extLst>
              <a:ext uri="{FF2B5EF4-FFF2-40B4-BE49-F238E27FC236}">
                <a16:creationId xmlns:a16="http://schemas.microsoft.com/office/drawing/2014/main" id="{C3DE56BE-D88F-4F8F-89EF-4BEDF8156D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43142-43C0-4A7E-A5B4-3D7D98580AD4}"/>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68123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CB8F7-293D-4AA1-8526-DBA0F55DE7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4B6CD2C-8A1D-473C-9EFB-E118160F887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D7AB7F-6F2C-4257-B3E3-6BAD7005FEFA}"/>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5" name="Fußzeilenplatzhalter 4">
            <a:extLst>
              <a:ext uri="{FF2B5EF4-FFF2-40B4-BE49-F238E27FC236}">
                <a16:creationId xmlns:a16="http://schemas.microsoft.com/office/drawing/2014/main" id="{D45967B5-EAF6-4297-84F6-196AAB872B4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7BF326-2B82-4D96-8198-E468F768CD3F}"/>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39326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FCBCC-CDF0-4B08-96D9-FE9AFDEFB58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5B99BFC-0EE6-47E4-AE17-1AAA479FF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4C6E2B-430C-4F45-847E-37E0E62061F7}"/>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5" name="Fußzeilenplatzhalter 4">
            <a:extLst>
              <a:ext uri="{FF2B5EF4-FFF2-40B4-BE49-F238E27FC236}">
                <a16:creationId xmlns:a16="http://schemas.microsoft.com/office/drawing/2014/main" id="{5DCFFEDD-6CE8-4EE9-A2A2-E124365306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0629C0-8DDA-4F18-A4E9-70D6C4125DDB}"/>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25531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A219E-6137-45E7-8AC0-82E3BDD2839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490459B-F5C5-4A28-A867-9376D1D1E49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6A5E2BB-8411-43EB-AED5-EA83E554F23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E2C4A29-54AE-4000-A58D-B088049F3F5D}"/>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6" name="Fußzeilenplatzhalter 5">
            <a:extLst>
              <a:ext uri="{FF2B5EF4-FFF2-40B4-BE49-F238E27FC236}">
                <a16:creationId xmlns:a16="http://schemas.microsoft.com/office/drawing/2014/main" id="{C7CC3836-8041-4899-95A5-0A851FC7B62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423383E-3B95-46FE-A683-CA93F2F5C39A}"/>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125448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17464-346D-4ACC-A270-AD970E101DE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467AEF8-1DF0-4BB8-92A3-33BF1FD2A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E9C9AED-EFE7-48C2-8359-72FC4542305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D284777-C8A2-4865-BDF0-B228A57AB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EA12310-89DB-4A4B-AE2F-29824FE0246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BE89B8F-58DB-4DD3-91A9-41736A2FDC7A}"/>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8" name="Fußzeilenplatzhalter 7">
            <a:extLst>
              <a:ext uri="{FF2B5EF4-FFF2-40B4-BE49-F238E27FC236}">
                <a16:creationId xmlns:a16="http://schemas.microsoft.com/office/drawing/2014/main" id="{C0F46839-0B25-42C7-8194-E1969093240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54AF625-2D86-4385-BEBE-634275B6FB66}"/>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37203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9F8C6-28E7-4338-974C-3BA32FF6717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2E8DA29-5D7F-4EC7-8E37-2EECAAB0BB70}"/>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4" name="Fußzeilenplatzhalter 3">
            <a:extLst>
              <a:ext uri="{FF2B5EF4-FFF2-40B4-BE49-F238E27FC236}">
                <a16:creationId xmlns:a16="http://schemas.microsoft.com/office/drawing/2014/main" id="{CC56C3DD-DA1F-4331-8CAB-6D456440F2A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B8841CA-DD28-4D84-9F49-D6E29826BD03}"/>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15402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88A9AE2-FC2D-4DDF-AC2E-6CB0FF1858AF}"/>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3" name="Fußzeilenplatzhalter 2">
            <a:extLst>
              <a:ext uri="{FF2B5EF4-FFF2-40B4-BE49-F238E27FC236}">
                <a16:creationId xmlns:a16="http://schemas.microsoft.com/office/drawing/2014/main" id="{A1BCC9D1-811F-44B7-BE60-61E7E218A69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DDF013E-C377-4947-88CE-71FD70B26D1B}"/>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193324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E7835-D254-453C-AE3A-03DC43BC04F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6F81BE9-1E80-48D3-8849-E4029468B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188C74D-2183-483D-89DD-968E9B57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7DBA782-C845-4EDE-84F0-F8805EEA5BFC}"/>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6" name="Fußzeilenplatzhalter 5">
            <a:extLst>
              <a:ext uri="{FF2B5EF4-FFF2-40B4-BE49-F238E27FC236}">
                <a16:creationId xmlns:a16="http://schemas.microsoft.com/office/drawing/2014/main" id="{D2118651-DEA1-459A-A0AC-C94B51ABEF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CB87B75-6739-4687-AB7A-54A2EF51BE0E}"/>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86500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C03BD-0873-49CC-8906-9B5C0C71667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C37E57E-B6E6-4F14-B995-5D48E467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C86E300-8523-462C-9DDE-A33409968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81D2356-6004-4D1B-8213-0BDFB7170832}"/>
              </a:ext>
            </a:extLst>
          </p:cNvPr>
          <p:cNvSpPr>
            <a:spLocks noGrp="1"/>
          </p:cNvSpPr>
          <p:nvPr>
            <p:ph type="dt" sz="half" idx="10"/>
          </p:nvPr>
        </p:nvSpPr>
        <p:spPr/>
        <p:txBody>
          <a:bodyPr/>
          <a:lstStyle/>
          <a:p>
            <a:fld id="{8D528ABB-9574-40CF-A165-FD8745577AA0}" type="datetimeFigureOut">
              <a:rPr lang="de-DE" smtClean="0"/>
              <a:t>21.03.2019</a:t>
            </a:fld>
            <a:endParaRPr lang="de-DE"/>
          </a:p>
        </p:txBody>
      </p:sp>
      <p:sp>
        <p:nvSpPr>
          <p:cNvPr id="6" name="Fußzeilenplatzhalter 5">
            <a:extLst>
              <a:ext uri="{FF2B5EF4-FFF2-40B4-BE49-F238E27FC236}">
                <a16:creationId xmlns:a16="http://schemas.microsoft.com/office/drawing/2014/main" id="{75DB22A7-A4FC-4A4E-8145-47A4F669DF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A8F63B-9FB9-4192-8D25-F7BEFDED1A5B}"/>
              </a:ext>
            </a:extLst>
          </p:cNvPr>
          <p:cNvSpPr>
            <a:spLocks noGrp="1"/>
          </p:cNvSpPr>
          <p:nvPr>
            <p:ph type="sldNum" sz="quarter" idx="12"/>
          </p:nvPr>
        </p:nvSpPr>
        <p:spPr/>
        <p:txBody>
          <a:bodyPr/>
          <a:lstStyle/>
          <a:p>
            <a:fld id="{9487DABE-32FB-4419-A178-97F358B21261}" type="slidenum">
              <a:rPr lang="de-DE" smtClean="0"/>
              <a:t>‹Nr.›</a:t>
            </a:fld>
            <a:endParaRPr lang="de-DE"/>
          </a:p>
        </p:txBody>
      </p:sp>
    </p:spTree>
    <p:extLst>
      <p:ext uri="{BB962C8B-B14F-4D97-AF65-F5344CB8AC3E}">
        <p14:creationId xmlns:p14="http://schemas.microsoft.com/office/powerpoint/2010/main" val="3895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00DB10-D81A-4BE7-9A2C-02F3AE8BC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C39E086-9D73-4F79-AAC7-F91DE0916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0D1ED0-4983-482B-9562-BE0B740B7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28ABB-9574-40CF-A165-FD8745577AA0}" type="datetimeFigureOut">
              <a:rPr lang="de-DE" smtClean="0"/>
              <a:t>21.03.2019</a:t>
            </a:fld>
            <a:endParaRPr lang="de-DE"/>
          </a:p>
        </p:txBody>
      </p:sp>
      <p:sp>
        <p:nvSpPr>
          <p:cNvPr id="5" name="Fußzeilenplatzhalter 4">
            <a:extLst>
              <a:ext uri="{FF2B5EF4-FFF2-40B4-BE49-F238E27FC236}">
                <a16:creationId xmlns:a16="http://schemas.microsoft.com/office/drawing/2014/main" id="{BB5F764A-23AF-4944-9436-AED78E124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A0C8EB0-C611-4CD5-B200-1F2480AD2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7DABE-32FB-4419-A178-97F358B21261}" type="slidenum">
              <a:rPr lang="de-DE" smtClean="0"/>
              <a:t>‹Nr.›</a:t>
            </a:fld>
            <a:endParaRPr lang="de-DE"/>
          </a:p>
        </p:txBody>
      </p:sp>
    </p:spTree>
    <p:extLst>
      <p:ext uri="{BB962C8B-B14F-4D97-AF65-F5344CB8AC3E}">
        <p14:creationId xmlns:p14="http://schemas.microsoft.com/office/powerpoint/2010/main" val="436965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E6F73-B4E8-4DB9-90B3-D7C5048AB2EE}"/>
              </a:ext>
            </a:extLst>
          </p:cNvPr>
          <p:cNvSpPr>
            <a:spLocks noGrp="1"/>
          </p:cNvSpPr>
          <p:nvPr>
            <p:ph type="ctrTitle"/>
          </p:nvPr>
        </p:nvSpPr>
        <p:spPr/>
        <p:txBody>
          <a:bodyPr/>
          <a:lstStyle/>
          <a:p>
            <a:r>
              <a:rPr lang="de-DE" dirty="0"/>
              <a:t>Ablaufstrukturen</a:t>
            </a:r>
          </a:p>
        </p:txBody>
      </p:sp>
      <p:sp>
        <p:nvSpPr>
          <p:cNvPr id="3" name="Untertitel 2">
            <a:extLst>
              <a:ext uri="{FF2B5EF4-FFF2-40B4-BE49-F238E27FC236}">
                <a16:creationId xmlns:a16="http://schemas.microsoft.com/office/drawing/2014/main" id="{908D68D2-C94A-49CF-A56C-05B2EFB699C9}"/>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63494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A0A1D-1BF2-4867-B26B-DF35227149E7}"/>
              </a:ext>
            </a:extLst>
          </p:cNvPr>
          <p:cNvSpPr>
            <a:spLocks noGrp="1"/>
          </p:cNvSpPr>
          <p:nvPr>
            <p:ph type="title"/>
          </p:nvPr>
        </p:nvSpPr>
        <p:spPr/>
        <p:txBody>
          <a:bodyPr/>
          <a:lstStyle/>
          <a:p>
            <a:r>
              <a:rPr lang="de-DE" dirty="0"/>
              <a:t>Aufgabe</a:t>
            </a:r>
          </a:p>
        </p:txBody>
      </p:sp>
      <p:sp>
        <p:nvSpPr>
          <p:cNvPr id="3" name="Inhaltsplatzhalter 2">
            <a:extLst>
              <a:ext uri="{FF2B5EF4-FFF2-40B4-BE49-F238E27FC236}">
                <a16:creationId xmlns:a16="http://schemas.microsoft.com/office/drawing/2014/main" id="{26FDB8A3-30BC-43D8-BD15-6F9F927AA2D9}"/>
              </a:ext>
            </a:extLst>
          </p:cNvPr>
          <p:cNvSpPr>
            <a:spLocks noGrp="1"/>
          </p:cNvSpPr>
          <p:nvPr>
            <p:ph idx="1"/>
          </p:nvPr>
        </p:nvSpPr>
        <p:spPr/>
        <p:txBody>
          <a:bodyPr/>
          <a:lstStyle/>
          <a:p>
            <a:pPr marL="0" indent="0">
              <a:buNone/>
            </a:pPr>
            <a:r>
              <a:rPr lang="de-DE" dirty="0"/>
              <a:t>Der Kunde bestellt 5000 Nistkästen. </a:t>
            </a:r>
          </a:p>
          <a:p>
            <a:pPr marL="0" indent="0">
              <a:buNone/>
            </a:pPr>
            <a:r>
              <a:rPr lang="de-DE" dirty="0"/>
              <a:t>Es wird diskutiert, ob die Produktion als Fließfertigung organisiert werden soll.</a:t>
            </a:r>
          </a:p>
          <a:p>
            <a:pPr marL="0" indent="0">
              <a:buNone/>
            </a:pPr>
            <a:r>
              <a:rPr lang="de-DE" dirty="0"/>
              <a:t>Elche Vorteile bzw. Nachteile hat die Fließfertigung? </a:t>
            </a:r>
          </a:p>
        </p:txBody>
      </p:sp>
    </p:spTree>
    <p:extLst>
      <p:ext uri="{BB962C8B-B14F-4D97-AF65-F5344CB8AC3E}">
        <p14:creationId xmlns:p14="http://schemas.microsoft.com/office/powerpoint/2010/main" val="100760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F57C6-D6B5-498B-AE4B-D668E3188E4F}"/>
              </a:ext>
            </a:extLst>
          </p:cNvPr>
          <p:cNvSpPr>
            <a:spLocks noGrp="1"/>
          </p:cNvSpPr>
          <p:nvPr>
            <p:ph type="title"/>
          </p:nvPr>
        </p:nvSpPr>
        <p:spPr/>
        <p:txBody>
          <a:bodyPr/>
          <a:lstStyle/>
          <a:p>
            <a:r>
              <a:rPr lang="de-DE" dirty="0"/>
              <a:t>Solltaktzeit berechnen</a:t>
            </a:r>
          </a:p>
        </p:txBody>
      </p:sp>
      <p:sp>
        <p:nvSpPr>
          <p:cNvPr id="3" name="Inhaltsplatzhalter 2">
            <a:extLst>
              <a:ext uri="{FF2B5EF4-FFF2-40B4-BE49-F238E27FC236}">
                <a16:creationId xmlns:a16="http://schemas.microsoft.com/office/drawing/2014/main" id="{C320E74F-1663-4AF6-A73D-265B7D6F377E}"/>
              </a:ext>
            </a:extLst>
          </p:cNvPr>
          <p:cNvSpPr>
            <a:spLocks noGrp="1"/>
          </p:cNvSpPr>
          <p:nvPr>
            <p:ph idx="1"/>
          </p:nvPr>
        </p:nvSpPr>
        <p:spPr/>
        <p:txBody>
          <a:bodyPr/>
          <a:lstStyle/>
          <a:p>
            <a:pPr marL="0" indent="0">
              <a:buNone/>
            </a:pPr>
            <a:r>
              <a:rPr lang="de-DE" dirty="0"/>
              <a:t>Verfügbare Arbeitszeit je Schicht x Bandwirkungsfaktor</a:t>
            </a:r>
          </a:p>
          <a:p>
            <a:pPr marL="0" indent="0">
              <a:buNone/>
            </a:pPr>
            <a:r>
              <a:rPr lang="de-DE" dirty="0"/>
              <a:t> Sollmenge je Schicht</a:t>
            </a:r>
          </a:p>
          <a:p>
            <a:pPr marL="0" indent="0">
              <a:buNone/>
            </a:pPr>
            <a:endParaRPr lang="de-DE" dirty="0"/>
          </a:p>
          <a:p>
            <a:pPr marL="0" indent="0">
              <a:buNone/>
            </a:pPr>
            <a:r>
              <a:rPr lang="de-DE" dirty="0"/>
              <a:t>= Solltaktzeit</a:t>
            </a:r>
          </a:p>
          <a:p>
            <a:pPr marL="0" indent="0">
              <a:buNone/>
            </a:pPr>
            <a:endParaRPr lang="de-DE" dirty="0"/>
          </a:p>
          <a:p>
            <a:pPr marL="0" indent="0">
              <a:buNone/>
            </a:pPr>
            <a:r>
              <a:rPr lang="de-DE" dirty="0"/>
              <a:t>Der Bandwirkungsfaktor  ist immer &lt; 1, um Störungen zu berücksichtigen.</a:t>
            </a:r>
          </a:p>
          <a:p>
            <a:pPr marL="0" indent="0">
              <a:buNone/>
            </a:pPr>
            <a:endParaRPr lang="de-DE" dirty="0"/>
          </a:p>
        </p:txBody>
      </p:sp>
      <p:cxnSp>
        <p:nvCxnSpPr>
          <p:cNvPr id="5" name="Gerader Verbinder 4">
            <a:extLst>
              <a:ext uri="{FF2B5EF4-FFF2-40B4-BE49-F238E27FC236}">
                <a16:creationId xmlns:a16="http://schemas.microsoft.com/office/drawing/2014/main" id="{B23F1D31-F607-43D0-BA9F-F9750BB13A61}"/>
              </a:ext>
            </a:extLst>
          </p:cNvPr>
          <p:cNvCxnSpPr>
            <a:cxnSpLocks/>
          </p:cNvCxnSpPr>
          <p:nvPr/>
        </p:nvCxnSpPr>
        <p:spPr>
          <a:xfrm>
            <a:off x="838200" y="2277979"/>
            <a:ext cx="80491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98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DE804-5759-4D1A-ADB0-8D19A44EE146}"/>
              </a:ext>
            </a:extLst>
          </p:cNvPr>
          <p:cNvSpPr>
            <a:spLocks noGrp="1"/>
          </p:cNvSpPr>
          <p:nvPr>
            <p:ph type="title"/>
          </p:nvPr>
        </p:nvSpPr>
        <p:spPr/>
        <p:txBody>
          <a:bodyPr/>
          <a:lstStyle/>
          <a:p>
            <a:r>
              <a:rPr lang="de-DE" dirty="0"/>
              <a:t>Gruppenfertigung</a:t>
            </a:r>
          </a:p>
        </p:txBody>
      </p:sp>
      <p:sp>
        <p:nvSpPr>
          <p:cNvPr id="3" name="Inhaltsplatzhalter 2">
            <a:extLst>
              <a:ext uri="{FF2B5EF4-FFF2-40B4-BE49-F238E27FC236}">
                <a16:creationId xmlns:a16="http://schemas.microsoft.com/office/drawing/2014/main" id="{553BD9B2-D77A-44FC-A396-54D783A4723B}"/>
              </a:ext>
            </a:extLst>
          </p:cNvPr>
          <p:cNvSpPr>
            <a:spLocks noGrp="1"/>
          </p:cNvSpPr>
          <p:nvPr>
            <p:ph idx="1"/>
          </p:nvPr>
        </p:nvSpPr>
        <p:spPr/>
        <p:txBody>
          <a:bodyPr>
            <a:normAutofit fontScale="92500" lnSpcReduction="20000"/>
          </a:bodyPr>
          <a:lstStyle/>
          <a:p>
            <a:r>
              <a:rPr lang="de-DE" dirty="0"/>
              <a:t>Verschiedene gleichartige Arbeitsschritte werden zu einer Gruppe zusammengefasst.</a:t>
            </a:r>
          </a:p>
          <a:p>
            <a:pPr marL="0" indent="0">
              <a:buNone/>
            </a:pPr>
            <a:r>
              <a:rPr lang="de-DE" dirty="0"/>
              <a:t>Beispiele:</a:t>
            </a:r>
          </a:p>
          <a:p>
            <a:pPr marL="0" indent="0">
              <a:buNone/>
            </a:pPr>
            <a:r>
              <a:rPr lang="de-DE" dirty="0"/>
              <a:t>	Nestfertigung</a:t>
            </a:r>
          </a:p>
          <a:p>
            <a:pPr marL="0" indent="0">
              <a:buNone/>
            </a:pPr>
            <a:r>
              <a:rPr lang="de-DE" dirty="0"/>
              <a:t>	Fertigungsinseln</a:t>
            </a:r>
          </a:p>
          <a:p>
            <a:pPr marL="0" indent="0">
              <a:buNone/>
            </a:pPr>
            <a:r>
              <a:rPr lang="de-DE" dirty="0"/>
              <a:t>	Boxenfertigung </a:t>
            </a:r>
          </a:p>
          <a:p>
            <a:pPr marL="0" indent="0">
              <a:buNone/>
            </a:pPr>
            <a:r>
              <a:rPr lang="de-DE" dirty="0"/>
              <a:t>	Bearbeitungszentrum</a:t>
            </a:r>
          </a:p>
          <a:p>
            <a:pPr marL="0" indent="0">
              <a:buNone/>
            </a:pPr>
            <a:r>
              <a:rPr lang="de-DE" dirty="0"/>
              <a:t>	teilautonome Arbeitsgruppen</a:t>
            </a:r>
          </a:p>
          <a:p>
            <a:r>
              <a:rPr lang="de-DE" dirty="0"/>
              <a:t>Meist werden bestimmte Module in einem Montageprozess hergestellt. Es variieren die Zuständigkeiten und die Selbstorganisation innerhalb der Gruppen.</a:t>
            </a:r>
          </a:p>
        </p:txBody>
      </p:sp>
    </p:spTree>
    <p:extLst>
      <p:ext uri="{BB962C8B-B14F-4D97-AF65-F5344CB8AC3E}">
        <p14:creationId xmlns:p14="http://schemas.microsoft.com/office/powerpoint/2010/main" val="181426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0F5F1-97C4-486B-B48D-51E9D9365002}"/>
              </a:ext>
            </a:extLst>
          </p:cNvPr>
          <p:cNvSpPr>
            <a:spLocks noGrp="1"/>
          </p:cNvSpPr>
          <p:nvPr>
            <p:ph type="title"/>
          </p:nvPr>
        </p:nvSpPr>
        <p:spPr/>
        <p:txBody>
          <a:bodyPr/>
          <a:lstStyle/>
          <a:p>
            <a:r>
              <a:rPr lang="de-DE" dirty="0"/>
              <a:t>Baustellenfertigung</a:t>
            </a:r>
          </a:p>
        </p:txBody>
      </p:sp>
      <p:sp>
        <p:nvSpPr>
          <p:cNvPr id="3" name="Inhaltsplatzhalter 2">
            <a:extLst>
              <a:ext uri="{FF2B5EF4-FFF2-40B4-BE49-F238E27FC236}">
                <a16:creationId xmlns:a16="http://schemas.microsoft.com/office/drawing/2014/main" id="{624DEA94-E939-4DD9-A385-06AF860ADE81}"/>
              </a:ext>
            </a:extLst>
          </p:cNvPr>
          <p:cNvSpPr>
            <a:spLocks noGrp="1"/>
          </p:cNvSpPr>
          <p:nvPr>
            <p:ph idx="1"/>
          </p:nvPr>
        </p:nvSpPr>
        <p:spPr/>
        <p:txBody>
          <a:bodyPr/>
          <a:lstStyle/>
          <a:p>
            <a:r>
              <a:rPr lang="de-DE" dirty="0"/>
              <a:t>Im Unterschied zu den anderen Organisationsformen durchläuft nicht das Werkstück die einzelnen Bearbeitungsstationen. Das Werkstück bleit stationär.</a:t>
            </a:r>
          </a:p>
          <a:p>
            <a:r>
              <a:rPr lang="de-DE" dirty="0"/>
              <a:t>Beispiele: Großprojekte (Schiffe, Bauwerke)</a:t>
            </a:r>
          </a:p>
          <a:p>
            <a:r>
              <a:rPr lang="de-DE" dirty="0"/>
              <a:t>Nachteile: Baustelleneinrichtung und –</a:t>
            </a:r>
            <a:r>
              <a:rPr lang="de-DE" dirty="0" err="1"/>
              <a:t>abbau</a:t>
            </a:r>
            <a:r>
              <a:rPr lang="de-DE" dirty="0"/>
              <a:t>, Logistikaufwand</a:t>
            </a:r>
          </a:p>
          <a:p>
            <a:r>
              <a:rPr lang="de-DE" dirty="0"/>
              <a:t>Vorteile: Arbeitsteilung zwischen verschiedenen Gewerken, Einsatz vorgefertigter Teile</a:t>
            </a:r>
          </a:p>
        </p:txBody>
      </p:sp>
    </p:spTree>
    <p:extLst>
      <p:ext uri="{BB962C8B-B14F-4D97-AF65-F5344CB8AC3E}">
        <p14:creationId xmlns:p14="http://schemas.microsoft.com/office/powerpoint/2010/main" val="412349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932D8-75BE-484B-8B4D-42A7988EFC0B}"/>
              </a:ext>
            </a:extLst>
          </p:cNvPr>
          <p:cNvSpPr>
            <a:spLocks noGrp="1"/>
          </p:cNvSpPr>
          <p:nvPr>
            <p:ph type="title"/>
          </p:nvPr>
        </p:nvSpPr>
        <p:spPr/>
        <p:txBody>
          <a:bodyPr/>
          <a:lstStyle/>
          <a:p>
            <a:r>
              <a:rPr lang="de-DE" dirty="0"/>
              <a:t>Probleme der Ablauforganisation</a:t>
            </a:r>
          </a:p>
        </p:txBody>
      </p:sp>
      <p:sp>
        <p:nvSpPr>
          <p:cNvPr id="3" name="Inhaltsplatzhalter 2">
            <a:extLst>
              <a:ext uri="{FF2B5EF4-FFF2-40B4-BE49-F238E27FC236}">
                <a16:creationId xmlns:a16="http://schemas.microsoft.com/office/drawing/2014/main" id="{FCE77C58-AA9E-4B6F-9052-627839914FAB}"/>
              </a:ext>
            </a:extLst>
          </p:cNvPr>
          <p:cNvSpPr>
            <a:spLocks noGrp="1"/>
          </p:cNvSpPr>
          <p:nvPr>
            <p:ph idx="1"/>
          </p:nvPr>
        </p:nvSpPr>
        <p:spPr/>
        <p:txBody>
          <a:bodyPr/>
          <a:lstStyle/>
          <a:p>
            <a:r>
              <a:rPr lang="de-DE" dirty="0"/>
              <a:t>Zentralisierung oder Dezentralisierung?  Folgen für Kommunikation und Logistik</a:t>
            </a:r>
          </a:p>
          <a:p>
            <a:r>
              <a:rPr lang="de-DE" dirty="0"/>
              <a:t>Segmentierung der Fertigung: Verlagerung einzelner Fertigungsabschnitte – hoher Synchronisationsaufwand</a:t>
            </a:r>
          </a:p>
          <a:p>
            <a:r>
              <a:rPr lang="de-DE" dirty="0"/>
              <a:t>„Senken“: an welchen Stellen treten Störungen des Fertigungsablaufes auf?</a:t>
            </a:r>
          </a:p>
        </p:txBody>
      </p:sp>
    </p:spTree>
    <p:extLst>
      <p:ext uri="{BB962C8B-B14F-4D97-AF65-F5344CB8AC3E}">
        <p14:creationId xmlns:p14="http://schemas.microsoft.com/office/powerpoint/2010/main" val="360169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B0B66-B77D-4029-B4C2-1975060F979E}"/>
              </a:ext>
            </a:extLst>
          </p:cNvPr>
          <p:cNvSpPr>
            <a:spLocks noGrp="1"/>
          </p:cNvSpPr>
          <p:nvPr>
            <p:ph type="title"/>
          </p:nvPr>
        </p:nvSpPr>
        <p:spPr/>
        <p:txBody>
          <a:bodyPr/>
          <a:lstStyle/>
          <a:p>
            <a:r>
              <a:rPr lang="de-DE" dirty="0"/>
              <a:t>Instandhaltungsorganisation</a:t>
            </a:r>
          </a:p>
        </p:txBody>
      </p:sp>
      <p:sp>
        <p:nvSpPr>
          <p:cNvPr id="3" name="Inhaltsplatzhalter 2">
            <a:extLst>
              <a:ext uri="{FF2B5EF4-FFF2-40B4-BE49-F238E27FC236}">
                <a16:creationId xmlns:a16="http://schemas.microsoft.com/office/drawing/2014/main" id="{698841ED-D905-4110-B01E-368E3FDBF885}"/>
              </a:ext>
            </a:extLst>
          </p:cNvPr>
          <p:cNvSpPr>
            <a:spLocks noGrp="1"/>
          </p:cNvSpPr>
          <p:nvPr>
            <p:ph idx="1"/>
          </p:nvPr>
        </p:nvSpPr>
        <p:spPr/>
        <p:txBody>
          <a:bodyPr/>
          <a:lstStyle/>
          <a:p>
            <a:pPr marL="0" indent="0">
              <a:buNone/>
            </a:pPr>
            <a:r>
              <a:rPr lang="de-DE" dirty="0"/>
              <a:t>Instandhaltung umfasst alle Maßnahmen der Störungsvorbeugung und -beseitigung</a:t>
            </a:r>
          </a:p>
          <a:p>
            <a:pPr marL="0" indent="0">
              <a:buNone/>
            </a:pPr>
            <a:r>
              <a:rPr lang="de-DE" dirty="0"/>
              <a:t>Maßnahmen:</a:t>
            </a:r>
          </a:p>
          <a:p>
            <a:r>
              <a:rPr lang="de-DE" dirty="0"/>
              <a:t>Inspektion </a:t>
            </a:r>
          </a:p>
          <a:p>
            <a:r>
              <a:rPr lang="de-DE" dirty="0"/>
              <a:t>Wartung und Pflege</a:t>
            </a:r>
          </a:p>
          <a:p>
            <a:r>
              <a:rPr lang="de-DE" dirty="0"/>
              <a:t>Instandsetzung (im Sinne von Reparatur, Wiederherstellung)</a:t>
            </a:r>
          </a:p>
          <a:p>
            <a:endParaRPr lang="de-DE" dirty="0"/>
          </a:p>
        </p:txBody>
      </p:sp>
    </p:spTree>
    <p:extLst>
      <p:ext uri="{BB962C8B-B14F-4D97-AF65-F5344CB8AC3E}">
        <p14:creationId xmlns:p14="http://schemas.microsoft.com/office/powerpoint/2010/main" val="66952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75E43-19B2-4033-9571-81C046174A0F}"/>
              </a:ext>
            </a:extLst>
          </p:cNvPr>
          <p:cNvSpPr>
            <a:spLocks noGrp="1"/>
          </p:cNvSpPr>
          <p:nvPr>
            <p:ph type="title"/>
          </p:nvPr>
        </p:nvSpPr>
        <p:spPr/>
        <p:txBody>
          <a:bodyPr/>
          <a:lstStyle/>
          <a:p>
            <a:r>
              <a:rPr lang="de-DE" dirty="0"/>
              <a:t>Organisationsprinzipien in der Instandhaltung</a:t>
            </a:r>
          </a:p>
        </p:txBody>
      </p:sp>
      <p:sp>
        <p:nvSpPr>
          <p:cNvPr id="3" name="Inhaltsplatzhalter 2">
            <a:extLst>
              <a:ext uri="{FF2B5EF4-FFF2-40B4-BE49-F238E27FC236}">
                <a16:creationId xmlns:a16="http://schemas.microsoft.com/office/drawing/2014/main" id="{257BC120-FF17-4724-BEB2-C50D1748A207}"/>
              </a:ext>
            </a:extLst>
          </p:cNvPr>
          <p:cNvSpPr>
            <a:spLocks noGrp="1"/>
          </p:cNvSpPr>
          <p:nvPr>
            <p:ph idx="1"/>
          </p:nvPr>
        </p:nvSpPr>
        <p:spPr/>
        <p:txBody>
          <a:bodyPr/>
          <a:lstStyle/>
          <a:p>
            <a:r>
              <a:rPr lang="de-DE" dirty="0"/>
              <a:t>Zentral oder dezentral (z.B. als Stützpunkt)</a:t>
            </a:r>
          </a:p>
          <a:p>
            <a:r>
              <a:rPr lang="de-DE" dirty="0"/>
              <a:t>Nach dem Objektprinzip (nach Funktionsbereichen/ Maschinentypen)</a:t>
            </a:r>
          </a:p>
          <a:p>
            <a:r>
              <a:rPr lang="de-DE" dirty="0"/>
              <a:t>Nach Verrichtungsprinzip: z.B. Elektrik, Hydraulik, Mechanik</a:t>
            </a:r>
          </a:p>
        </p:txBody>
      </p:sp>
    </p:spTree>
    <p:extLst>
      <p:ext uri="{BB962C8B-B14F-4D97-AF65-F5344CB8AC3E}">
        <p14:creationId xmlns:p14="http://schemas.microsoft.com/office/powerpoint/2010/main" val="358252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95DDB-3CE7-4EE2-8956-B2415056B169}"/>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255D86A6-7BDE-4345-8F49-C8FA66FEA8B6}"/>
              </a:ext>
            </a:extLst>
          </p:cNvPr>
          <p:cNvSpPr>
            <a:spLocks noGrp="1"/>
          </p:cNvSpPr>
          <p:nvPr>
            <p:ph idx="1"/>
          </p:nvPr>
        </p:nvSpPr>
        <p:spPr/>
        <p:txBody>
          <a:bodyPr/>
          <a:lstStyle/>
          <a:p>
            <a:pPr marL="0" indent="0">
              <a:buNone/>
            </a:pPr>
            <a:r>
              <a:rPr lang="de-DE" dirty="0"/>
              <a:t>Das Einzelhandelsunternehmen Fixkauf hat sich für einen zentrale technischen Dienst für die Instandhaltung der Kasse entschieden.</a:t>
            </a:r>
          </a:p>
          <a:p>
            <a:pPr marL="514350" indent="-514350">
              <a:buFont typeface="+mj-lt"/>
              <a:buAutoNum type="arabicPeriod"/>
            </a:pPr>
            <a:r>
              <a:rPr lang="de-DE" dirty="0"/>
              <a:t>Welche Vorteile bringt in diesem Fall die zentrale Instandhaltung?</a:t>
            </a:r>
          </a:p>
          <a:p>
            <a:pPr marL="514350" indent="-514350">
              <a:buFont typeface="+mj-lt"/>
              <a:buAutoNum type="arabicPeriod"/>
            </a:pPr>
            <a:r>
              <a:rPr lang="de-DE" dirty="0"/>
              <a:t>Welche Nachteile können auftreten?</a:t>
            </a:r>
          </a:p>
        </p:txBody>
      </p:sp>
    </p:spTree>
    <p:extLst>
      <p:ext uri="{BB962C8B-B14F-4D97-AF65-F5344CB8AC3E}">
        <p14:creationId xmlns:p14="http://schemas.microsoft.com/office/powerpoint/2010/main" val="520575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3CE22-06F9-4BDF-9C55-58BF0A343D87}"/>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A8808B6C-28A2-4AA3-9A7E-56E26DE9D26A}"/>
              </a:ext>
            </a:extLst>
          </p:cNvPr>
          <p:cNvSpPr>
            <a:spLocks noGrp="1"/>
          </p:cNvSpPr>
          <p:nvPr>
            <p:ph idx="1"/>
          </p:nvPr>
        </p:nvSpPr>
        <p:spPr/>
        <p:txBody>
          <a:bodyPr/>
          <a:lstStyle/>
          <a:p>
            <a:pPr marL="0" indent="0">
              <a:buNone/>
            </a:pPr>
            <a:r>
              <a:rPr lang="de-DE" dirty="0"/>
              <a:t>Für die Instandhaltung der Elektro-Hubwagen und Kleinstapler hat das Einzelhandelsunternehmen örtliche Servicebetriebe vertraglich gebunden.</a:t>
            </a:r>
          </a:p>
          <a:p>
            <a:pPr marL="514350" indent="-514350">
              <a:buFont typeface="+mj-lt"/>
              <a:buAutoNum type="arabicPeriod"/>
            </a:pPr>
            <a:r>
              <a:rPr lang="de-DE" dirty="0"/>
              <a:t>Welche Vorteile hat diese Form der dezentralen Instandhaltung?</a:t>
            </a:r>
          </a:p>
          <a:p>
            <a:pPr marL="514350" indent="-514350">
              <a:buFont typeface="+mj-lt"/>
              <a:buAutoNum type="arabicPeriod"/>
            </a:pPr>
            <a:r>
              <a:rPr lang="de-DE" dirty="0"/>
              <a:t>Welche Nachteile sind denkbar?</a:t>
            </a:r>
          </a:p>
          <a:p>
            <a:pPr marL="0" indent="0">
              <a:buNone/>
            </a:pPr>
            <a:endParaRPr lang="de-DE" dirty="0"/>
          </a:p>
        </p:txBody>
      </p:sp>
    </p:spTree>
    <p:extLst>
      <p:ext uri="{BB962C8B-B14F-4D97-AF65-F5344CB8AC3E}">
        <p14:creationId xmlns:p14="http://schemas.microsoft.com/office/powerpoint/2010/main" val="356889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F3746-9D49-4D56-8FD3-F4EAB45B448C}"/>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0F1D07B2-8750-448B-9429-EA34FDC3A783}"/>
              </a:ext>
            </a:extLst>
          </p:cNvPr>
          <p:cNvSpPr>
            <a:spLocks noGrp="1"/>
          </p:cNvSpPr>
          <p:nvPr>
            <p:ph idx="1"/>
          </p:nvPr>
        </p:nvSpPr>
        <p:spPr/>
        <p:txBody>
          <a:bodyPr/>
          <a:lstStyle/>
          <a:p>
            <a:pPr marL="0" indent="0">
              <a:buNone/>
            </a:pPr>
            <a:r>
              <a:rPr lang="de-DE" dirty="0"/>
              <a:t>Das Einzelhandelsunternehmen Fixkauf beschäftigt in seinen größeren Filialen je einen Hausmeister. Dabei wird Wert gelegt auf eine Ausbildung zum Elektriker. Damit ist verbunden, dass der Hausmeister auch bestimmte Instandhaltungsarbeiten und Reparaturen selbst ausführen kann.</a:t>
            </a:r>
          </a:p>
          <a:p>
            <a:pPr marL="514350" indent="-514350">
              <a:buFont typeface="+mj-lt"/>
              <a:buAutoNum type="arabicPeriod"/>
            </a:pPr>
            <a:r>
              <a:rPr lang="de-DE" dirty="0"/>
              <a:t>Welche Vorteile kann es haben, wenn an Mitarbeiter/ -innen bestimmte Aufgaben der Instandhaltung übertragen werden?</a:t>
            </a:r>
          </a:p>
          <a:p>
            <a:pPr marL="514350" indent="-514350">
              <a:buFont typeface="+mj-lt"/>
              <a:buAutoNum type="arabicPeriod"/>
            </a:pPr>
            <a:r>
              <a:rPr lang="de-DE" dirty="0"/>
              <a:t>Welche Nachteile können entstehen?</a:t>
            </a:r>
          </a:p>
        </p:txBody>
      </p:sp>
    </p:spTree>
    <p:extLst>
      <p:ext uri="{BB962C8B-B14F-4D97-AF65-F5344CB8AC3E}">
        <p14:creationId xmlns:p14="http://schemas.microsoft.com/office/powerpoint/2010/main" val="98836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20DB2B-2CD3-43C6-ADF0-9E5CA89AF9F2}"/>
              </a:ext>
            </a:extLst>
          </p:cNvPr>
          <p:cNvSpPr>
            <a:spLocks noGrp="1"/>
          </p:cNvSpPr>
          <p:nvPr>
            <p:ph type="title"/>
          </p:nvPr>
        </p:nvSpPr>
        <p:spPr/>
        <p:txBody>
          <a:bodyPr/>
          <a:lstStyle/>
          <a:p>
            <a:r>
              <a:rPr lang="de-DE" dirty="0"/>
              <a:t>Ziel der Ablauforganisation</a:t>
            </a:r>
          </a:p>
        </p:txBody>
      </p:sp>
      <p:sp>
        <p:nvSpPr>
          <p:cNvPr id="3" name="Inhaltsplatzhalter 2">
            <a:extLst>
              <a:ext uri="{FF2B5EF4-FFF2-40B4-BE49-F238E27FC236}">
                <a16:creationId xmlns:a16="http://schemas.microsoft.com/office/drawing/2014/main" id="{A048E67E-D514-4DC0-9842-510D7E7C3003}"/>
              </a:ext>
            </a:extLst>
          </p:cNvPr>
          <p:cNvSpPr>
            <a:spLocks noGrp="1"/>
          </p:cNvSpPr>
          <p:nvPr>
            <p:ph idx="1"/>
          </p:nvPr>
        </p:nvSpPr>
        <p:spPr/>
        <p:txBody>
          <a:bodyPr/>
          <a:lstStyle/>
          <a:p>
            <a:r>
              <a:rPr lang="de-DE" dirty="0"/>
              <a:t>Optimale Gestaltung der Abläufe innerhalb eines Fertigungsprozesses</a:t>
            </a:r>
          </a:p>
          <a:p>
            <a:r>
              <a:rPr lang="de-DE" dirty="0"/>
              <a:t>Gestaltungselemente:</a:t>
            </a:r>
          </a:p>
          <a:p>
            <a:pPr marL="0" indent="0">
              <a:buNone/>
            </a:pPr>
            <a:r>
              <a:rPr lang="de-DE" dirty="0"/>
              <a:t>	- Zeit</a:t>
            </a:r>
          </a:p>
          <a:p>
            <a:pPr marL="0" indent="0">
              <a:buNone/>
            </a:pPr>
            <a:r>
              <a:rPr lang="de-DE" dirty="0"/>
              <a:t>	- Kosten</a:t>
            </a:r>
          </a:p>
          <a:p>
            <a:pPr marL="0" indent="0">
              <a:buNone/>
            </a:pPr>
            <a:r>
              <a:rPr lang="de-DE" dirty="0"/>
              <a:t>	- Qualität</a:t>
            </a:r>
          </a:p>
          <a:p>
            <a:pPr marL="0" indent="0">
              <a:buNone/>
            </a:pPr>
            <a:r>
              <a:rPr lang="de-DE" dirty="0"/>
              <a:t>	- Verbrauch von Ressourcen</a:t>
            </a:r>
          </a:p>
          <a:p>
            <a:endParaRPr lang="de-DE" dirty="0"/>
          </a:p>
        </p:txBody>
      </p:sp>
    </p:spTree>
    <p:extLst>
      <p:ext uri="{BB962C8B-B14F-4D97-AF65-F5344CB8AC3E}">
        <p14:creationId xmlns:p14="http://schemas.microsoft.com/office/powerpoint/2010/main" val="188959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E8519-001D-4790-8ECA-CC62C9C328EE}"/>
              </a:ext>
            </a:extLst>
          </p:cNvPr>
          <p:cNvSpPr>
            <a:spLocks noGrp="1"/>
          </p:cNvSpPr>
          <p:nvPr>
            <p:ph type="title"/>
          </p:nvPr>
        </p:nvSpPr>
        <p:spPr/>
        <p:txBody>
          <a:bodyPr/>
          <a:lstStyle/>
          <a:p>
            <a:r>
              <a:rPr lang="de-DE" dirty="0"/>
              <a:t>Optimierung der Aufbaustrukturen</a:t>
            </a:r>
          </a:p>
        </p:txBody>
      </p:sp>
      <p:sp>
        <p:nvSpPr>
          <p:cNvPr id="3" name="Inhaltsplatzhalter 2">
            <a:extLst>
              <a:ext uri="{FF2B5EF4-FFF2-40B4-BE49-F238E27FC236}">
                <a16:creationId xmlns:a16="http://schemas.microsoft.com/office/drawing/2014/main" id="{3B82C311-8AF8-474A-9342-0A21CC74D6EF}"/>
              </a:ext>
            </a:extLst>
          </p:cNvPr>
          <p:cNvSpPr>
            <a:spLocks noGrp="1"/>
          </p:cNvSpPr>
          <p:nvPr>
            <p:ph idx="1"/>
          </p:nvPr>
        </p:nvSpPr>
        <p:spPr/>
        <p:txBody>
          <a:bodyPr/>
          <a:lstStyle/>
          <a:p>
            <a:r>
              <a:rPr lang="de-DE" dirty="0"/>
              <a:t>Verringerung von Hierarchien</a:t>
            </a:r>
          </a:p>
          <a:p>
            <a:r>
              <a:rPr lang="de-DE" dirty="0"/>
              <a:t>Parallelorganisation  z.B. durch Projekte, Abkehr von der reinen Linienorganisation</a:t>
            </a:r>
          </a:p>
          <a:p>
            <a:r>
              <a:rPr lang="de-DE" dirty="0"/>
              <a:t>Teamarbeit</a:t>
            </a:r>
          </a:p>
          <a:p>
            <a:endParaRPr lang="de-DE" dirty="0"/>
          </a:p>
        </p:txBody>
      </p:sp>
    </p:spTree>
    <p:extLst>
      <p:ext uri="{BB962C8B-B14F-4D97-AF65-F5344CB8AC3E}">
        <p14:creationId xmlns:p14="http://schemas.microsoft.com/office/powerpoint/2010/main" val="251266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0E8A7-B1DA-4313-ADC6-D3270B1178B0}"/>
              </a:ext>
            </a:extLst>
          </p:cNvPr>
          <p:cNvSpPr>
            <a:spLocks noGrp="1"/>
          </p:cNvSpPr>
          <p:nvPr>
            <p:ph type="title"/>
          </p:nvPr>
        </p:nvSpPr>
        <p:spPr/>
        <p:txBody>
          <a:bodyPr/>
          <a:lstStyle/>
          <a:p>
            <a:r>
              <a:rPr lang="de-DE" dirty="0"/>
              <a:t>Optimierung der Ablauforganisation</a:t>
            </a:r>
          </a:p>
        </p:txBody>
      </p:sp>
      <p:sp>
        <p:nvSpPr>
          <p:cNvPr id="3" name="Inhaltsplatzhalter 2">
            <a:extLst>
              <a:ext uri="{FF2B5EF4-FFF2-40B4-BE49-F238E27FC236}">
                <a16:creationId xmlns:a16="http://schemas.microsoft.com/office/drawing/2014/main" id="{96843C01-C54A-4C66-A467-9613F787F121}"/>
              </a:ext>
            </a:extLst>
          </p:cNvPr>
          <p:cNvSpPr>
            <a:spLocks noGrp="1"/>
          </p:cNvSpPr>
          <p:nvPr>
            <p:ph idx="1"/>
          </p:nvPr>
        </p:nvSpPr>
        <p:spPr/>
        <p:txBody>
          <a:bodyPr/>
          <a:lstStyle/>
          <a:p>
            <a:r>
              <a:rPr lang="de-DE" dirty="0"/>
              <a:t>Definition der zu optimierenden Prozesse (z.B. Materialfluss)</a:t>
            </a:r>
          </a:p>
          <a:p>
            <a:r>
              <a:rPr lang="de-DE" dirty="0"/>
              <a:t>Analyse des Prozesses unter verschiedenen Aspekten wie Zeitliche Gliederung du Dauer, Kosten usw.</a:t>
            </a:r>
          </a:p>
          <a:p>
            <a:r>
              <a:rPr lang="de-DE" dirty="0"/>
              <a:t>Störstellen identifizieren</a:t>
            </a:r>
          </a:p>
          <a:p>
            <a:r>
              <a:rPr lang="de-DE" dirty="0"/>
              <a:t>Veränderung und Neustrukturierung</a:t>
            </a:r>
          </a:p>
        </p:txBody>
      </p:sp>
    </p:spTree>
    <p:extLst>
      <p:ext uri="{BB962C8B-B14F-4D97-AF65-F5344CB8AC3E}">
        <p14:creationId xmlns:p14="http://schemas.microsoft.com/office/powerpoint/2010/main" val="379982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BEC34-26A2-4DFA-A217-696B97E86F22}"/>
              </a:ext>
            </a:extLst>
          </p:cNvPr>
          <p:cNvSpPr>
            <a:spLocks noGrp="1"/>
          </p:cNvSpPr>
          <p:nvPr>
            <p:ph type="title"/>
          </p:nvPr>
        </p:nvSpPr>
        <p:spPr/>
        <p:txBody>
          <a:bodyPr/>
          <a:lstStyle/>
          <a:p>
            <a:r>
              <a:rPr lang="de-DE" dirty="0"/>
              <a:t>Darstellung der Abläufe</a:t>
            </a:r>
          </a:p>
        </p:txBody>
      </p:sp>
      <p:sp>
        <p:nvSpPr>
          <p:cNvPr id="3" name="Inhaltsplatzhalter 2">
            <a:extLst>
              <a:ext uri="{FF2B5EF4-FFF2-40B4-BE49-F238E27FC236}">
                <a16:creationId xmlns:a16="http://schemas.microsoft.com/office/drawing/2014/main" id="{EAC16C5B-D361-4ABC-B7F9-82D26DB791BE}"/>
              </a:ext>
            </a:extLst>
          </p:cNvPr>
          <p:cNvSpPr>
            <a:spLocks noGrp="1"/>
          </p:cNvSpPr>
          <p:nvPr>
            <p:ph idx="1"/>
          </p:nvPr>
        </p:nvSpPr>
        <p:spPr/>
        <p:txBody>
          <a:bodyPr/>
          <a:lstStyle/>
          <a:p>
            <a:r>
              <a:rPr lang="de-DE" dirty="0"/>
              <a:t>Für die Darstellung werden verschiedene Symbole genutzt:</a:t>
            </a:r>
          </a:p>
          <a:p>
            <a:pPr marL="0" indent="0">
              <a:buNone/>
            </a:pPr>
            <a:endParaRPr lang="de-DE" dirty="0"/>
          </a:p>
          <a:p>
            <a:pPr marL="0" indent="0">
              <a:buNone/>
            </a:pPr>
            <a:r>
              <a:rPr lang="de-DE" dirty="0"/>
              <a:t>			Ereignis</a:t>
            </a:r>
          </a:p>
          <a:p>
            <a:pPr marL="0" indent="0">
              <a:buNone/>
            </a:pPr>
            <a:endParaRPr lang="de-DE" dirty="0"/>
          </a:p>
          <a:p>
            <a:pPr marL="0" indent="0">
              <a:buNone/>
            </a:pPr>
            <a:r>
              <a:rPr lang="de-DE" dirty="0"/>
              <a:t>			Entscheidung</a:t>
            </a:r>
          </a:p>
        </p:txBody>
      </p:sp>
      <p:sp>
        <p:nvSpPr>
          <p:cNvPr id="4" name="Rechteck 3">
            <a:extLst>
              <a:ext uri="{FF2B5EF4-FFF2-40B4-BE49-F238E27FC236}">
                <a16:creationId xmlns:a16="http://schemas.microsoft.com/office/drawing/2014/main" id="{96AD5601-3205-4AA9-AE25-57F7E5522A47}"/>
              </a:ext>
            </a:extLst>
          </p:cNvPr>
          <p:cNvSpPr/>
          <p:nvPr/>
        </p:nvSpPr>
        <p:spPr>
          <a:xfrm>
            <a:off x="1235242" y="2695074"/>
            <a:ext cx="1443790" cy="593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72C4F69D-A950-4037-A0C2-B648335C4705}"/>
              </a:ext>
            </a:extLst>
          </p:cNvPr>
          <p:cNvSpPr/>
          <p:nvPr/>
        </p:nvSpPr>
        <p:spPr>
          <a:xfrm>
            <a:off x="1363579" y="3753854"/>
            <a:ext cx="1122947" cy="59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5646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D3ED1-EF3A-413A-9548-D44278BCB2F7}"/>
              </a:ext>
            </a:extLst>
          </p:cNvPr>
          <p:cNvSpPr>
            <a:spLocks noGrp="1"/>
          </p:cNvSpPr>
          <p:nvPr>
            <p:ph type="title"/>
          </p:nvPr>
        </p:nvSpPr>
        <p:spPr/>
        <p:txBody>
          <a:bodyPr/>
          <a:lstStyle/>
          <a:p>
            <a:r>
              <a:rPr lang="de-DE" dirty="0"/>
              <a:t>Aufgabe</a:t>
            </a:r>
          </a:p>
        </p:txBody>
      </p:sp>
      <p:sp>
        <p:nvSpPr>
          <p:cNvPr id="3" name="Inhaltsplatzhalter 2">
            <a:extLst>
              <a:ext uri="{FF2B5EF4-FFF2-40B4-BE49-F238E27FC236}">
                <a16:creationId xmlns:a16="http://schemas.microsoft.com/office/drawing/2014/main" id="{20B9AE05-2582-43DF-AA33-772BCADD4980}"/>
              </a:ext>
            </a:extLst>
          </p:cNvPr>
          <p:cNvSpPr>
            <a:spLocks noGrp="1"/>
          </p:cNvSpPr>
          <p:nvPr>
            <p:ph idx="1"/>
          </p:nvPr>
        </p:nvSpPr>
        <p:spPr/>
        <p:txBody>
          <a:bodyPr/>
          <a:lstStyle/>
          <a:p>
            <a:pPr marL="0" indent="0">
              <a:buNone/>
            </a:pPr>
            <a:r>
              <a:rPr lang="de-DE" dirty="0"/>
              <a:t>Stellen Sie den Ablauf der Produktion des Nistkastens in einem Flussdiagramm dar.</a:t>
            </a:r>
          </a:p>
          <a:p>
            <a:pPr marL="0" indent="0">
              <a:buNone/>
            </a:pPr>
            <a:r>
              <a:rPr lang="de-DE" dirty="0"/>
              <a:t>Beginnen Sie mit der Auftragserteilung durch den Kunden und enden Sie mit Qualitätskontrolle und Versand. </a:t>
            </a:r>
          </a:p>
          <a:p>
            <a:pPr marL="0" indent="0">
              <a:buNone/>
            </a:pPr>
            <a:r>
              <a:rPr lang="de-DE" dirty="0"/>
              <a:t>Stellen Sie Ihr Ergebnis vor.</a:t>
            </a:r>
          </a:p>
          <a:p>
            <a:pPr marL="0" indent="0">
              <a:buNone/>
            </a:pPr>
            <a:r>
              <a:rPr lang="de-DE" dirty="0"/>
              <a:t>Wo können Störungen auftreten?</a:t>
            </a:r>
          </a:p>
          <a:p>
            <a:pPr marL="0" indent="0">
              <a:buNone/>
            </a:pPr>
            <a:r>
              <a:rPr lang="de-DE" dirty="0"/>
              <a:t>Welche Verbesserungen </a:t>
            </a:r>
            <a:r>
              <a:rPr lang="de-DE"/>
              <a:t>sind denkbar?</a:t>
            </a:r>
            <a:endParaRPr lang="de-DE" dirty="0"/>
          </a:p>
        </p:txBody>
      </p:sp>
    </p:spTree>
    <p:extLst>
      <p:ext uri="{BB962C8B-B14F-4D97-AF65-F5344CB8AC3E}">
        <p14:creationId xmlns:p14="http://schemas.microsoft.com/office/powerpoint/2010/main" val="17250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BC979-6A05-4038-A41A-EB6CBA741180}"/>
              </a:ext>
            </a:extLst>
          </p:cNvPr>
          <p:cNvSpPr>
            <a:spLocks noGrp="1"/>
          </p:cNvSpPr>
          <p:nvPr>
            <p:ph type="title"/>
          </p:nvPr>
        </p:nvSpPr>
        <p:spPr/>
        <p:txBody>
          <a:bodyPr/>
          <a:lstStyle/>
          <a:p>
            <a:r>
              <a:rPr lang="de-DE" dirty="0"/>
              <a:t>Informationsprozesse</a:t>
            </a:r>
          </a:p>
        </p:txBody>
      </p:sp>
      <p:sp>
        <p:nvSpPr>
          <p:cNvPr id="3" name="Inhaltsplatzhalter 2">
            <a:extLst>
              <a:ext uri="{FF2B5EF4-FFF2-40B4-BE49-F238E27FC236}">
                <a16:creationId xmlns:a16="http://schemas.microsoft.com/office/drawing/2014/main" id="{B8C5A9C6-ECA7-44FA-A255-F75E343ED7DC}"/>
              </a:ext>
            </a:extLst>
          </p:cNvPr>
          <p:cNvSpPr>
            <a:spLocks noGrp="1"/>
          </p:cNvSpPr>
          <p:nvPr>
            <p:ph idx="1"/>
          </p:nvPr>
        </p:nvSpPr>
        <p:spPr/>
        <p:txBody>
          <a:bodyPr/>
          <a:lstStyle/>
          <a:p>
            <a:r>
              <a:rPr lang="de-DE" dirty="0"/>
              <a:t>Je stärker Prozesse arbeitsteilig sind, um so mehr sind Kommunikation und Information notwendig, um Kooperation und Abstimmung zu ermöglichen.</a:t>
            </a:r>
          </a:p>
          <a:p>
            <a:endParaRPr lang="de-DE" dirty="0"/>
          </a:p>
          <a:p>
            <a:pPr marL="0" indent="0">
              <a:buNone/>
            </a:pPr>
            <a:r>
              <a:rPr lang="de-DE" dirty="0"/>
              <a:t>Hinweis: IKP</a:t>
            </a:r>
          </a:p>
        </p:txBody>
      </p:sp>
    </p:spTree>
    <p:extLst>
      <p:ext uri="{BB962C8B-B14F-4D97-AF65-F5344CB8AC3E}">
        <p14:creationId xmlns:p14="http://schemas.microsoft.com/office/powerpoint/2010/main" val="244145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43348-05D1-47F2-A4AD-32DC63A4B782}"/>
              </a:ext>
            </a:extLst>
          </p:cNvPr>
          <p:cNvSpPr>
            <a:spLocks noGrp="1"/>
          </p:cNvSpPr>
          <p:nvPr>
            <p:ph type="title"/>
          </p:nvPr>
        </p:nvSpPr>
        <p:spPr/>
        <p:txBody>
          <a:bodyPr/>
          <a:lstStyle/>
          <a:p>
            <a:r>
              <a:rPr lang="de-DE" dirty="0"/>
              <a:t>Optimierung von Ablaufstrukturen</a:t>
            </a:r>
          </a:p>
        </p:txBody>
      </p:sp>
      <p:sp>
        <p:nvSpPr>
          <p:cNvPr id="3" name="Inhaltsplatzhalter 2">
            <a:extLst>
              <a:ext uri="{FF2B5EF4-FFF2-40B4-BE49-F238E27FC236}">
                <a16:creationId xmlns:a16="http://schemas.microsoft.com/office/drawing/2014/main" id="{B131B390-030F-46B8-ACA6-9F7DDA9F8BBB}"/>
              </a:ext>
            </a:extLst>
          </p:cNvPr>
          <p:cNvSpPr>
            <a:spLocks noGrp="1"/>
          </p:cNvSpPr>
          <p:nvPr>
            <p:ph idx="1"/>
          </p:nvPr>
        </p:nvSpPr>
        <p:spPr/>
        <p:txBody>
          <a:bodyPr/>
          <a:lstStyle/>
          <a:p>
            <a:pPr marL="0" indent="0">
              <a:buNone/>
            </a:pPr>
            <a:r>
              <a:rPr lang="de-DE" dirty="0"/>
              <a:t>Ziel: effektiver arbeiten</a:t>
            </a:r>
          </a:p>
          <a:p>
            <a:pPr marL="0" indent="0">
              <a:buNone/>
            </a:pPr>
            <a:r>
              <a:rPr lang="de-DE" dirty="0"/>
              <a:t>	Zeit, Kosten, Wege, Ressourcen sparen</a:t>
            </a:r>
          </a:p>
          <a:p>
            <a:pPr marL="0" indent="0">
              <a:buNone/>
            </a:pPr>
            <a:endParaRPr lang="de-DE" dirty="0"/>
          </a:p>
          <a:p>
            <a:pPr marL="0" indent="0">
              <a:buNone/>
            </a:pPr>
            <a:r>
              <a:rPr lang="de-DE" dirty="0"/>
              <a:t>Aufbau- und Ablaufstrukturen müssen zueinander passen.</a:t>
            </a:r>
          </a:p>
          <a:p>
            <a:pPr marL="0" indent="0">
              <a:buNone/>
            </a:pPr>
            <a:r>
              <a:rPr lang="de-DE" dirty="0"/>
              <a:t>Aber:</a:t>
            </a:r>
          </a:p>
          <a:p>
            <a:pPr marL="0" indent="0">
              <a:buNone/>
            </a:pPr>
            <a:r>
              <a:rPr lang="de-DE" dirty="0"/>
              <a:t>Die Veränderung von Aufbaustrukturen stößt oft auf größere  Widerstände.</a:t>
            </a:r>
          </a:p>
        </p:txBody>
      </p:sp>
    </p:spTree>
    <p:extLst>
      <p:ext uri="{BB962C8B-B14F-4D97-AF65-F5344CB8AC3E}">
        <p14:creationId xmlns:p14="http://schemas.microsoft.com/office/powerpoint/2010/main" val="51855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B6DFB-E715-445C-8880-5BEDAE28EDAD}"/>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CA57F9FB-A700-4115-86C8-CD60FACB03FC}"/>
              </a:ext>
            </a:extLst>
          </p:cNvPr>
          <p:cNvSpPr>
            <a:spLocks noGrp="1"/>
          </p:cNvSpPr>
          <p:nvPr>
            <p:ph idx="1"/>
          </p:nvPr>
        </p:nvSpPr>
        <p:spPr/>
        <p:txBody>
          <a:bodyPr/>
          <a:lstStyle/>
          <a:p>
            <a:pPr marL="0" indent="0">
              <a:buNone/>
            </a:pPr>
            <a:r>
              <a:rPr lang="de-DE" dirty="0"/>
              <a:t>Familie (Eltern, 2 Kinder) stehen morgens auf, frühstücken gemeinsam und gehen dann zur Arbeit bzw. Schule. </a:t>
            </a:r>
          </a:p>
          <a:p>
            <a:pPr marL="0" indent="0">
              <a:buNone/>
            </a:pPr>
            <a:r>
              <a:rPr lang="de-DE" dirty="0"/>
              <a:t>Welche Aufgaben sind zu erledigen zwischen dem Klingeln des Weckers und dem Verlassen des Hauses? </a:t>
            </a:r>
          </a:p>
          <a:p>
            <a:pPr marL="0" indent="0">
              <a:buNone/>
            </a:pPr>
            <a:r>
              <a:rPr lang="de-DE" dirty="0"/>
              <a:t>Welche Zuständigkeiten gibt es (Aufbauorganisation)?</a:t>
            </a:r>
          </a:p>
          <a:p>
            <a:pPr marL="0" indent="0">
              <a:buNone/>
            </a:pPr>
            <a:r>
              <a:rPr lang="de-DE" dirty="0"/>
              <a:t>Wie könnten die Abläufe organisiert werden?</a:t>
            </a:r>
          </a:p>
          <a:p>
            <a:pPr marL="0" indent="0">
              <a:buNone/>
            </a:pPr>
            <a:endParaRPr lang="de-DE" dirty="0"/>
          </a:p>
          <a:p>
            <a:pPr marL="0" indent="0">
              <a:buNone/>
            </a:pPr>
            <a:r>
              <a:rPr lang="de-DE" dirty="0"/>
              <a:t>Erarbeiten Sie in der Kleingruppe einen Vorschlag und stellen Sie diesen vor. </a:t>
            </a:r>
          </a:p>
        </p:txBody>
      </p:sp>
    </p:spTree>
    <p:extLst>
      <p:ext uri="{BB962C8B-B14F-4D97-AF65-F5344CB8AC3E}">
        <p14:creationId xmlns:p14="http://schemas.microsoft.com/office/powerpoint/2010/main" val="196768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10F41-62DB-40E5-B35E-AD7A0498FEC3}"/>
              </a:ext>
            </a:extLst>
          </p:cNvPr>
          <p:cNvSpPr>
            <a:spLocks noGrp="1"/>
          </p:cNvSpPr>
          <p:nvPr>
            <p:ph type="title"/>
          </p:nvPr>
        </p:nvSpPr>
        <p:spPr/>
        <p:txBody>
          <a:bodyPr/>
          <a:lstStyle/>
          <a:p>
            <a:r>
              <a:rPr lang="de-DE" dirty="0"/>
              <a:t>Fragen zur Präsentation</a:t>
            </a:r>
          </a:p>
        </p:txBody>
      </p:sp>
      <p:sp>
        <p:nvSpPr>
          <p:cNvPr id="3" name="Inhaltsplatzhalter 2">
            <a:extLst>
              <a:ext uri="{FF2B5EF4-FFF2-40B4-BE49-F238E27FC236}">
                <a16:creationId xmlns:a16="http://schemas.microsoft.com/office/drawing/2014/main" id="{20E5B531-ECA2-4403-B7F1-ED728929F288}"/>
              </a:ext>
            </a:extLst>
          </p:cNvPr>
          <p:cNvSpPr>
            <a:spLocks noGrp="1"/>
          </p:cNvSpPr>
          <p:nvPr>
            <p:ph idx="1"/>
          </p:nvPr>
        </p:nvSpPr>
        <p:spPr/>
        <p:txBody>
          <a:bodyPr/>
          <a:lstStyle/>
          <a:p>
            <a:r>
              <a:rPr lang="de-DE" dirty="0"/>
              <a:t>Welche Störungen können auftreten?</a:t>
            </a:r>
          </a:p>
          <a:p>
            <a:r>
              <a:rPr lang="de-DE" dirty="0"/>
              <a:t>Wie können Sie vermieden werden?</a:t>
            </a:r>
          </a:p>
          <a:p>
            <a:r>
              <a:rPr lang="de-DE" dirty="0"/>
              <a:t>Welche Ziele soll eine Verbesserung der Abläufe haben?</a:t>
            </a:r>
          </a:p>
          <a:p>
            <a:r>
              <a:rPr lang="de-DE" dirty="0"/>
              <a:t>Welche Verbesserung der Organisation sind für Sie denkbar?</a:t>
            </a:r>
          </a:p>
        </p:txBody>
      </p:sp>
    </p:spTree>
    <p:extLst>
      <p:ext uri="{BB962C8B-B14F-4D97-AF65-F5344CB8AC3E}">
        <p14:creationId xmlns:p14="http://schemas.microsoft.com/office/powerpoint/2010/main" val="2818829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460A1-7586-4DD5-AE2A-E09F1815F5C3}"/>
              </a:ext>
            </a:extLst>
          </p:cNvPr>
          <p:cNvSpPr>
            <a:spLocks noGrp="1"/>
          </p:cNvSpPr>
          <p:nvPr>
            <p:ph type="title"/>
          </p:nvPr>
        </p:nvSpPr>
        <p:spPr/>
        <p:txBody>
          <a:bodyPr/>
          <a:lstStyle/>
          <a:p>
            <a:r>
              <a:rPr lang="de-DE" dirty="0"/>
              <a:t>Ablaufprozesse lassen sich unterscheiden als:</a:t>
            </a:r>
          </a:p>
        </p:txBody>
      </p:sp>
      <p:sp>
        <p:nvSpPr>
          <p:cNvPr id="3" name="Inhaltsplatzhalter 2">
            <a:extLst>
              <a:ext uri="{FF2B5EF4-FFF2-40B4-BE49-F238E27FC236}">
                <a16:creationId xmlns:a16="http://schemas.microsoft.com/office/drawing/2014/main" id="{FB5B0B06-7A86-4EE7-8DDA-F5BC00977C49}"/>
              </a:ext>
            </a:extLst>
          </p:cNvPr>
          <p:cNvSpPr>
            <a:spLocks noGrp="1"/>
          </p:cNvSpPr>
          <p:nvPr>
            <p:ph idx="1"/>
          </p:nvPr>
        </p:nvSpPr>
        <p:spPr/>
        <p:txBody>
          <a:bodyPr>
            <a:normAutofit fontScale="92500" lnSpcReduction="10000"/>
          </a:bodyPr>
          <a:lstStyle/>
          <a:p>
            <a:r>
              <a:rPr lang="de-DE" dirty="0"/>
              <a:t>Geschäftsprozesse: Kernprozesse und Supportprozesse</a:t>
            </a:r>
          </a:p>
          <a:p>
            <a:r>
              <a:rPr lang="de-DE" dirty="0"/>
              <a:t>Bereichsprozesse: Fertigungsbereichsprozesse, Marketingprozesse …</a:t>
            </a:r>
          </a:p>
          <a:p>
            <a:r>
              <a:rPr lang="de-DE" dirty="0"/>
              <a:t>Gruppenprozesse</a:t>
            </a:r>
          </a:p>
          <a:p>
            <a:r>
              <a:rPr lang="de-DE" dirty="0"/>
              <a:t>Einzelprozesse</a:t>
            </a:r>
          </a:p>
          <a:p>
            <a:r>
              <a:rPr lang="de-DE" dirty="0"/>
              <a:t>Ausrichtung der Prozesse: intern – extern</a:t>
            </a:r>
          </a:p>
          <a:p>
            <a:r>
              <a:rPr lang="de-DE" dirty="0"/>
              <a:t>Hierarchie der Prozesse: Haupt – und Teilprozesse</a:t>
            </a:r>
          </a:p>
          <a:p>
            <a:endParaRPr lang="de-DE" dirty="0"/>
          </a:p>
          <a:p>
            <a:pPr marL="0" indent="0">
              <a:buNone/>
            </a:pPr>
            <a:r>
              <a:rPr lang="de-DE" dirty="0"/>
              <a:t>Finden Sie aus Ihrer Präsentation Beispiele für die verschiedenen Arten von Prozessen.</a:t>
            </a:r>
          </a:p>
          <a:p>
            <a:pPr marL="0" indent="0">
              <a:buNone/>
            </a:pPr>
            <a:r>
              <a:rPr lang="de-DE" dirty="0"/>
              <a:t>Wo finden Sie diese Prozesse in Ihrem Unternehmen?</a:t>
            </a:r>
          </a:p>
        </p:txBody>
      </p:sp>
    </p:spTree>
    <p:extLst>
      <p:ext uri="{BB962C8B-B14F-4D97-AF65-F5344CB8AC3E}">
        <p14:creationId xmlns:p14="http://schemas.microsoft.com/office/powerpoint/2010/main" val="450356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39E1-A25B-4893-929E-0FC45D7CF08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65965B64-FF36-4141-9992-99B81E1A9A9A}"/>
              </a:ext>
            </a:extLst>
          </p:cNvPr>
          <p:cNvSpPr>
            <a:spLocks noGrp="1"/>
          </p:cNvSpPr>
          <p:nvPr>
            <p:ph idx="1"/>
          </p:nvPr>
        </p:nvSpPr>
        <p:spPr/>
        <p:txBody>
          <a:bodyPr/>
          <a:lstStyle/>
          <a:p>
            <a:pPr marL="0" indent="0">
              <a:buNone/>
            </a:pPr>
            <a:r>
              <a:rPr lang="de-DE" dirty="0"/>
              <a:t>Zur Optimierung der Ablaufprozesse muss zunächst der Ist – Zustand analysiert werden. Die Unterscheidung der Prozesse hilft, die Komplexität zu verringern.</a:t>
            </a:r>
          </a:p>
          <a:p>
            <a:pPr marL="0" indent="0">
              <a:buNone/>
            </a:pPr>
            <a:r>
              <a:rPr lang="de-DE" dirty="0"/>
              <a:t>Damit lassen sich leichter Ansatzpunkte für eine Optimierung der Abläufe finden</a:t>
            </a:r>
          </a:p>
        </p:txBody>
      </p:sp>
    </p:spTree>
    <p:extLst>
      <p:ext uri="{BB962C8B-B14F-4D97-AF65-F5344CB8AC3E}">
        <p14:creationId xmlns:p14="http://schemas.microsoft.com/office/powerpoint/2010/main" val="427000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381E1-16A8-485C-8CD8-77228341D067}"/>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8722E1AC-1A1E-4878-9A6E-FC29AF73814B}"/>
              </a:ext>
            </a:extLst>
          </p:cNvPr>
          <p:cNvSpPr>
            <a:spLocks noGrp="1"/>
          </p:cNvSpPr>
          <p:nvPr>
            <p:ph idx="1"/>
          </p:nvPr>
        </p:nvSpPr>
        <p:spPr/>
        <p:txBody>
          <a:bodyPr/>
          <a:lstStyle/>
          <a:p>
            <a:r>
              <a:rPr lang="de-DE" dirty="0"/>
              <a:t>In einer Werkstatt für behinderte Menschen geht eine Anfrage ein zum Bau eines Nistkastens für </a:t>
            </a:r>
            <a:r>
              <a:rPr lang="de-DE" dirty="0" err="1"/>
              <a:t>Stare</a:t>
            </a:r>
            <a:r>
              <a:rPr lang="de-DE" dirty="0"/>
              <a:t>. Der Nistkasten soll aus Kiefernholz gefertigt werden.</a:t>
            </a:r>
          </a:p>
          <a:p>
            <a:endParaRPr lang="de-DE" dirty="0"/>
          </a:p>
        </p:txBody>
      </p:sp>
      <p:pic>
        <p:nvPicPr>
          <p:cNvPr id="6" name="Grafik 5">
            <a:extLst>
              <a:ext uri="{FF2B5EF4-FFF2-40B4-BE49-F238E27FC236}">
                <a16:creationId xmlns:a16="http://schemas.microsoft.com/office/drawing/2014/main" id="{BF10D964-2C0B-45F8-8154-3EDBBEDAA498}"/>
              </a:ext>
            </a:extLst>
          </p:cNvPr>
          <p:cNvPicPr>
            <a:picLocks noChangeAspect="1"/>
          </p:cNvPicPr>
          <p:nvPr/>
        </p:nvPicPr>
        <p:blipFill>
          <a:blip r:embed="rId2"/>
          <a:stretch>
            <a:fillRect/>
          </a:stretch>
        </p:blipFill>
        <p:spPr>
          <a:xfrm>
            <a:off x="6446520" y="2783840"/>
            <a:ext cx="3876040" cy="3876040"/>
          </a:xfrm>
          <a:prstGeom prst="rect">
            <a:avLst/>
          </a:prstGeom>
        </p:spPr>
      </p:pic>
    </p:spTree>
    <p:extLst>
      <p:ext uri="{BB962C8B-B14F-4D97-AF65-F5344CB8AC3E}">
        <p14:creationId xmlns:p14="http://schemas.microsoft.com/office/powerpoint/2010/main" val="45899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E8CD8-C245-4218-89EA-6122AAFAF6CF}"/>
              </a:ext>
            </a:extLst>
          </p:cNvPr>
          <p:cNvSpPr>
            <a:spLocks noGrp="1"/>
          </p:cNvSpPr>
          <p:nvPr>
            <p:ph type="title"/>
          </p:nvPr>
        </p:nvSpPr>
        <p:spPr/>
        <p:txBody>
          <a:bodyPr/>
          <a:lstStyle/>
          <a:p>
            <a:r>
              <a:rPr lang="de-DE" dirty="0"/>
              <a:t>Bauteile:</a:t>
            </a:r>
          </a:p>
        </p:txBody>
      </p:sp>
      <p:pic>
        <p:nvPicPr>
          <p:cNvPr id="6" name="Grafik 5">
            <a:extLst>
              <a:ext uri="{FF2B5EF4-FFF2-40B4-BE49-F238E27FC236}">
                <a16:creationId xmlns:a16="http://schemas.microsoft.com/office/drawing/2014/main" id="{A8ECC3B9-FC94-47F9-8816-02174C669495}"/>
              </a:ext>
            </a:extLst>
          </p:cNvPr>
          <p:cNvPicPr>
            <a:picLocks noChangeAspect="1"/>
          </p:cNvPicPr>
          <p:nvPr/>
        </p:nvPicPr>
        <p:blipFill>
          <a:blip r:embed="rId2"/>
          <a:stretch>
            <a:fillRect/>
          </a:stretch>
        </p:blipFill>
        <p:spPr>
          <a:xfrm>
            <a:off x="3924300" y="331927"/>
            <a:ext cx="5991860" cy="6175820"/>
          </a:xfrm>
          <a:prstGeom prst="rect">
            <a:avLst/>
          </a:prstGeom>
        </p:spPr>
      </p:pic>
    </p:spTree>
    <p:extLst>
      <p:ext uri="{BB962C8B-B14F-4D97-AF65-F5344CB8AC3E}">
        <p14:creationId xmlns:p14="http://schemas.microsoft.com/office/powerpoint/2010/main" val="427634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3BD90-1ABA-4EEC-9547-E975D5556CBE}"/>
              </a:ext>
            </a:extLst>
          </p:cNvPr>
          <p:cNvSpPr>
            <a:spLocks noGrp="1"/>
          </p:cNvSpPr>
          <p:nvPr>
            <p:ph type="title"/>
          </p:nvPr>
        </p:nvSpPr>
        <p:spPr/>
        <p:txBody>
          <a:bodyPr/>
          <a:lstStyle/>
          <a:p>
            <a:r>
              <a:rPr lang="de-DE" dirty="0"/>
              <a:t>Aufgabe</a:t>
            </a:r>
          </a:p>
        </p:txBody>
      </p:sp>
      <p:sp>
        <p:nvSpPr>
          <p:cNvPr id="3" name="Inhaltsplatzhalter 2">
            <a:extLst>
              <a:ext uri="{FF2B5EF4-FFF2-40B4-BE49-F238E27FC236}">
                <a16:creationId xmlns:a16="http://schemas.microsoft.com/office/drawing/2014/main" id="{ADA0C18D-023D-4DB5-9806-F21EC7015986}"/>
              </a:ext>
            </a:extLst>
          </p:cNvPr>
          <p:cNvSpPr>
            <a:spLocks noGrp="1"/>
          </p:cNvSpPr>
          <p:nvPr>
            <p:ph idx="1"/>
          </p:nvPr>
        </p:nvSpPr>
        <p:spPr/>
        <p:txBody>
          <a:bodyPr/>
          <a:lstStyle/>
          <a:p>
            <a:r>
              <a:rPr lang="de-DE" dirty="0"/>
              <a:t>Ihne steht eine Werkstatt zur Holzbearbeitung zur Verfügung. Hier arbeiten 5 behinderte Menschen und ein  Teamleiter (Tischler).</a:t>
            </a:r>
          </a:p>
          <a:p>
            <a:r>
              <a:rPr lang="de-DE" dirty="0"/>
              <a:t>Zur Werkstatt soll ein Lager gehören.</a:t>
            </a:r>
          </a:p>
          <a:p>
            <a:r>
              <a:rPr lang="de-DE" dirty="0"/>
              <a:t>Es gibt 4 Montagetische, 1 Ständerbohrmaschine, 1 Hobelbank und 1 Tischkreissäge. </a:t>
            </a:r>
          </a:p>
          <a:p>
            <a:r>
              <a:rPr lang="de-DE" dirty="0"/>
              <a:t>Ein Bereich der Werkstatt soll ausgestattet werden für die Farbgebung/ Oberflächenbehandlung.</a:t>
            </a:r>
          </a:p>
          <a:p>
            <a:r>
              <a:rPr lang="de-DE" dirty="0"/>
              <a:t>Skizzieren Sie einen Entwurf, wie Sie die Werkstatt einrichten wollen.</a:t>
            </a:r>
          </a:p>
        </p:txBody>
      </p:sp>
    </p:spTree>
    <p:extLst>
      <p:ext uri="{BB962C8B-B14F-4D97-AF65-F5344CB8AC3E}">
        <p14:creationId xmlns:p14="http://schemas.microsoft.com/office/powerpoint/2010/main" val="203633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73C21-F365-4EF6-85F8-5DCFBA5D028E}"/>
              </a:ext>
            </a:extLst>
          </p:cNvPr>
          <p:cNvSpPr>
            <a:spLocks noGrp="1"/>
          </p:cNvSpPr>
          <p:nvPr>
            <p:ph type="title"/>
          </p:nvPr>
        </p:nvSpPr>
        <p:spPr/>
        <p:txBody>
          <a:bodyPr/>
          <a:lstStyle/>
          <a:p>
            <a:r>
              <a:rPr lang="de-DE" dirty="0"/>
              <a:t>Fertigungsverfahren</a:t>
            </a:r>
          </a:p>
        </p:txBody>
      </p:sp>
      <p:sp>
        <p:nvSpPr>
          <p:cNvPr id="3" name="Inhaltsplatzhalter 2">
            <a:extLst>
              <a:ext uri="{FF2B5EF4-FFF2-40B4-BE49-F238E27FC236}">
                <a16:creationId xmlns:a16="http://schemas.microsoft.com/office/drawing/2014/main" id="{84EF91F8-2958-499F-975D-407550224ABC}"/>
              </a:ext>
            </a:extLst>
          </p:cNvPr>
          <p:cNvSpPr>
            <a:spLocks noGrp="1"/>
          </p:cNvSpPr>
          <p:nvPr>
            <p:ph idx="1"/>
          </p:nvPr>
        </p:nvSpPr>
        <p:spPr/>
        <p:txBody>
          <a:bodyPr/>
          <a:lstStyle/>
          <a:p>
            <a:r>
              <a:rPr lang="de-DE" dirty="0"/>
              <a:t>Hinsichtlich der Fertigungsverfahren: </a:t>
            </a:r>
          </a:p>
          <a:p>
            <a:pPr marL="0" indent="0">
              <a:buNone/>
            </a:pPr>
            <a:r>
              <a:rPr lang="de-DE" dirty="0"/>
              <a:t>	Handarbeit, Mechanisierung, Automatisierung</a:t>
            </a:r>
          </a:p>
          <a:p>
            <a:r>
              <a:rPr lang="de-DE" dirty="0"/>
              <a:t>Hinsichtlich der Fertigungstypen:</a:t>
            </a:r>
          </a:p>
          <a:p>
            <a:pPr marL="0" indent="0">
              <a:buNone/>
            </a:pPr>
            <a:r>
              <a:rPr lang="de-DE" dirty="0"/>
              <a:t>	Einzelfertigung</a:t>
            </a:r>
          </a:p>
          <a:p>
            <a:pPr marL="0" indent="0">
              <a:buNone/>
            </a:pPr>
            <a:r>
              <a:rPr lang="de-DE" dirty="0"/>
              <a:t>	Mehrfachfertigung (Serien-, Massenfertigung)</a:t>
            </a:r>
          </a:p>
        </p:txBody>
      </p:sp>
    </p:spTree>
    <p:extLst>
      <p:ext uri="{BB962C8B-B14F-4D97-AF65-F5344CB8AC3E}">
        <p14:creationId xmlns:p14="http://schemas.microsoft.com/office/powerpoint/2010/main" val="200559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1DCFA-2EC5-4283-BE24-A5BC8E6C2AE1}"/>
              </a:ext>
            </a:extLst>
          </p:cNvPr>
          <p:cNvSpPr>
            <a:spLocks noGrp="1"/>
          </p:cNvSpPr>
          <p:nvPr>
            <p:ph type="title"/>
          </p:nvPr>
        </p:nvSpPr>
        <p:spPr/>
        <p:txBody>
          <a:bodyPr/>
          <a:lstStyle/>
          <a:p>
            <a:r>
              <a:rPr lang="de-DE" dirty="0"/>
              <a:t>Fertigungsorganisation:</a:t>
            </a:r>
          </a:p>
        </p:txBody>
      </p:sp>
      <p:sp>
        <p:nvSpPr>
          <p:cNvPr id="3" name="Inhaltsplatzhalter 2">
            <a:extLst>
              <a:ext uri="{FF2B5EF4-FFF2-40B4-BE49-F238E27FC236}">
                <a16:creationId xmlns:a16="http://schemas.microsoft.com/office/drawing/2014/main" id="{37A4F10D-B357-4334-B41A-BE5BC5AC2F58}"/>
              </a:ext>
            </a:extLst>
          </p:cNvPr>
          <p:cNvSpPr>
            <a:spLocks noGrp="1"/>
          </p:cNvSpPr>
          <p:nvPr>
            <p:ph idx="1"/>
          </p:nvPr>
        </p:nvSpPr>
        <p:spPr/>
        <p:txBody>
          <a:bodyPr/>
          <a:lstStyle/>
          <a:p>
            <a:r>
              <a:rPr lang="de-DE" dirty="0"/>
              <a:t>Werkstattfertigung</a:t>
            </a:r>
          </a:p>
          <a:p>
            <a:r>
              <a:rPr lang="de-DE" dirty="0"/>
              <a:t>Fließfertigung</a:t>
            </a:r>
          </a:p>
          <a:p>
            <a:r>
              <a:rPr lang="de-DE" dirty="0"/>
              <a:t>Gruppenfertigung</a:t>
            </a:r>
          </a:p>
          <a:p>
            <a:r>
              <a:rPr lang="de-DE" dirty="0"/>
              <a:t>Baustellenfertigung</a:t>
            </a:r>
          </a:p>
        </p:txBody>
      </p:sp>
    </p:spTree>
    <p:extLst>
      <p:ext uri="{BB962C8B-B14F-4D97-AF65-F5344CB8AC3E}">
        <p14:creationId xmlns:p14="http://schemas.microsoft.com/office/powerpoint/2010/main" val="280616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E8A3F-5EA8-4DB9-94D2-2E89303D27A2}"/>
              </a:ext>
            </a:extLst>
          </p:cNvPr>
          <p:cNvSpPr>
            <a:spLocks noGrp="1"/>
          </p:cNvSpPr>
          <p:nvPr>
            <p:ph type="title"/>
          </p:nvPr>
        </p:nvSpPr>
        <p:spPr/>
        <p:txBody>
          <a:bodyPr/>
          <a:lstStyle/>
          <a:p>
            <a:r>
              <a:rPr lang="de-DE" dirty="0"/>
              <a:t>Werkstattfertigung</a:t>
            </a:r>
          </a:p>
        </p:txBody>
      </p:sp>
      <p:sp>
        <p:nvSpPr>
          <p:cNvPr id="3" name="Inhaltsplatzhalter 2">
            <a:extLst>
              <a:ext uri="{FF2B5EF4-FFF2-40B4-BE49-F238E27FC236}">
                <a16:creationId xmlns:a16="http://schemas.microsoft.com/office/drawing/2014/main" id="{E5114952-0885-46F9-A7A2-5450D59FCA6B}"/>
              </a:ext>
            </a:extLst>
          </p:cNvPr>
          <p:cNvSpPr>
            <a:spLocks noGrp="1"/>
          </p:cNvSpPr>
          <p:nvPr>
            <p:ph idx="1"/>
          </p:nvPr>
        </p:nvSpPr>
        <p:spPr/>
        <p:txBody>
          <a:bodyPr/>
          <a:lstStyle/>
          <a:p>
            <a:r>
              <a:rPr lang="de-DE" dirty="0"/>
              <a:t>Es existieren mehrere abgegrenzte Arbeitsplätze.</a:t>
            </a:r>
          </a:p>
          <a:p>
            <a:r>
              <a:rPr lang="de-DE" dirty="0"/>
              <a:t>Während der Fertigung werden die Werkstücke von Arbeitsplatz zu Arbeitsplatz transportiert  dort bearbeitet und evtl. zwischengelagert.</a:t>
            </a:r>
          </a:p>
          <a:p>
            <a:r>
              <a:rPr lang="de-DE" dirty="0"/>
              <a:t>Geeignet für Einzel- und Kleinserien</a:t>
            </a:r>
          </a:p>
          <a:p>
            <a:r>
              <a:rPr lang="de-DE" dirty="0"/>
              <a:t>Erfordert hohe Qualifikation und Flexibilität der Mitarbeiter</a:t>
            </a:r>
          </a:p>
          <a:p>
            <a:r>
              <a:rPr lang="de-DE" dirty="0"/>
              <a:t>Nachteile: relativ hohe Fertigungskosten durch Transport und Zwischenlager, Wartezeiten</a:t>
            </a:r>
          </a:p>
        </p:txBody>
      </p:sp>
    </p:spTree>
    <p:extLst>
      <p:ext uri="{BB962C8B-B14F-4D97-AF65-F5344CB8AC3E}">
        <p14:creationId xmlns:p14="http://schemas.microsoft.com/office/powerpoint/2010/main" val="125539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1910B-FFA4-4A68-B52B-8C925297A8AB}"/>
              </a:ext>
            </a:extLst>
          </p:cNvPr>
          <p:cNvSpPr>
            <a:spLocks noGrp="1"/>
          </p:cNvSpPr>
          <p:nvPr>
            <p:ph type="title"/>
          </p:nvPr>
        </p:nvSpPr>
        <p:spPr/>
        <p:txBody>
          <a:bodyPr/>
          <a:lstStyle/>
          <a:p>
            <a:r>
              <a:rPr lang="de-DE" dirty="0"/>
              <a:t>Fließfertigung</a:t>
            </a:r>
          </a:p>
        </p:txBody>
      </p:sp>
      <p:sp>
        <p:nvSpPr>
          <p:cNvPr id="3" name="Inhaltsplatzhalter 2">
            <a:extLst>
              <a:ext uri="{FF2B5EF4-FFF2-40B4-BE49-F238E27FC236}">
                <a16:creationId xmlns:a16="http://schemas.microsoft.com/office/drawing/2014/main" id="{11B7735A-19D0-4774-9143-51E5EE56B0E4}"/>
              </a:ext>
            </a:extLst>
          </p:cNvPr>
          <p:cNvSpPr>
            <a:spLocks noGrp="1"/>
          </p:cNvSpPr>
          <p:nvPr>
            <p:ph idx="1"/>
          </p:nvPr>
        </p:nvSpPr>
        <p:spPr/>
        <p:txBody>
          <a:bodyPr/>
          <a:lstStyle/>
          <a:p>
            <a:r>
              <a:rPr lang="de-DE" dirty="0"/>
              <a:t>Die einzelnen Bearbeitungsschritte sind zeitlich getaktet.</a:t>
            </a:r>
          </a:p>
          <a:p>
            <a:r>
              <a:rPr lang="de-DE" dirty="0"/>
              <a:t>Die Anordnung der einzelnen Arbeitsplätze /Maschinen entspricht dem Durchlauf der Werkstücke.</a:t>
            </a:r>
          </a:p>
          <a:p>
            <a:r>
              <a:rPr lang="de-DE" dirty="0"/>
              <a:t>Sonderform: Reihenfertigung (nach jedem Arbeitsschritt gibt es ein Zwischenlager)</a:t>
            </a:r>
          </a:p>
          <a:p>
            <a:r>
              <a:rPr lang="de-DE" dirty="0"/>
              <a:t>Geeignet für größere Stückzahlen</a:t>
            </a:r>
          </a:p>
          <a:p>
            <a:pPr marL="0" indent="0">
              <a:buNone/>
            </a:pPr>
            <a:endParaRPr lang="de-DE" dirty="0"/>
          </a:p>
        </p:txBody>
      </p:sp>
    </p:spTree>
    <p:extLst>
      <p:ext uri="{BB962C8B-B14F-4D97-AF65-F5344CB8AC3E}">
        <p14:creationId xmlns:p14="http://schemas.microsoft.com/office/powerpoint/2010/main" val="16102448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Breitbild</PresentationFormat>
  <Paragraphs>146</Paragraphs>
  <Slides>29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Calibri</vt:lpstr>
      <vt:lpstr>Calibri Light</vt:lpstr>
      <vt:lpstr>Office</vt:lpstr>
      <vt:lpstr>Ablaufstrukturen</vt:lpstr>
      <vt:lpstr>Ziel der Ablauforganisation</vt:lpstr>
      <vt:lpstr>Beispiel</vt:lpstr>
      <vt:lpstr>Bauteile:</vt:lpstr>
      <vt:lpstr>Aufgabe</vt:lpstr>
      <vt:lpstr>Fertigungsverfahren</vt:lpstr>
      <vt:lpstr>Fertigungsorganisation:</vt:lpstr>
      <vt:lpstr>Werkstattfertigung</vt:lpstr>
      <vt:lpstr>Fließfertigung</vt:lpstr>
      <vt:lpstr>Aufgabe</vt:lpstr>
      <vt:lpstr>Solltaktzeit berechnen</vt:lpstr>
      <vt:lpstr>Gruppenfertigung</vt:lpstr>
      <vt:lpstr>Baustellenfertigung</vt:lpstr>
      <vt:lpstr>Probleme der Ablauforganisation</vt:lpstr>
      <vt:lpstr>Instandhaltungsorganisation</vt:lpstr>
      <vt:lpstr>Organisationsprinzipien in der Instandhaltung</vt:lpstr>
      <vt:lpstr>Beispiel:</vt:lpstr>
      <vt:lpstr>Beispiel:</vt:lpstr>
      <vt:lpstr>Beispiel:</vt:lpstr>
      <vt:lpstr>Optimierung der Aufbaustrukturen</vt:lpstr>
      <vt:lpstr>Optimierung der Ablauforganisation</vt:lpstr>
      <vt:lpstr>Darstellung der Abläufe</vt:lpstr>
      <vt:lpstr>Aufgabe</vt:lpstr>
      <vt:lpstr>Informationsprozesse</vt:lpstr>
      <vt:lpstr>Optimierung von Ablaufstrukturen</vt:lpstr>
      <vt:lpstr>Beispiel</vt:lpstr>
      <vt:lpstr>Fragen zur Präsentation</vt:lpstr>
      <vt:lpstr>Ablaufprozesse lassen sich unterscheiden als: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Ablaufstrukturen</dc:title>
  <dc:creator>Margit Lemke</dc:creator>
  <cp:lastModifiedBy>Margit Lemke</cp:lastModifiedBy>
  <cp:revision>22</cp:revision>
  <dcterms:created xsi:type="dcterms:W3CDTF">2019-03-07T21:37:05Z</dcterms:created>
  <dcterms:modified xsi:type="dcterms:W3CDTF">2019-03-21T23:27:23Z</dcterms:modified>
</cp:coreProperties>
</file>